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2" r:id="rId11"/>
    <p:sldId id="268" r:id="rId12"/>
    <p:sldId id="274" r:id="rId13"/>
    <p:sldId id="269" r:id="rId14"/>
    <p:sldId id="270" r:id="rId15"/>
    <p:sldId id="271" r:id="rId16"/>
    <p:sldId id="273"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253" autoAdjust="0"/>
  </p:normalViewPr>
  <p:slideViewPr>
    <p:cSldViewPr snapToGrid="0">
      <p:cViewPr varScale="1">
        <p:scale>
          <a:sx n="65" d="100"/>
          <a:sy n="65" d="100"/>
        </p:scale>
        <p:origin x="9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5ADE95-AC63-435E-B990-61F4E0A4A30E}" type="datetimeFigureOut">
              <a:rPr lang="en-US" smtClean="0"/>
              <a:t>3/1/2015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30A06C-1A84-4324-BB6B-F9BF2274CDA2}" type="slidenum">
              <a:rPr lang="en-US" smtClean="0"/>
              <a:t>‹#›</a:t>
            </a:fld>
            <a:endParaRPr lang="en-US" dirty="0"/>
          </a:p>
        </p:txBody>
      </p:sp>
    </p:spTree>
    <p:extLst>
      <p:ext uri="{BB962C8B-B14F-4D97-AF65-F5344CB8AC3E}">
        <p14:creationId xmlns:p14="http://schemas.microsoft.com/office/powerpoint/2010/main" val="462137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have a change model in mind.</a:t>
            </a:r>
            <a:r>
              <a:rPr lang="en-US" baseline="0" dirty="0" smtClean="0"/>
              <a:t> Wikispaces should be used at teacher discretion. Since the hosting is free to educators there should be no pressure to add Wikispaces to the long list of paper pushing initiatives required of K-12 classroom teachers.</a:t>
            </a:r>
            <a:endParaRPr lang="en-US" dirty="0"/>
          </a:p>
        </p:txBody>
      </p:sp>
      <p:sp>
        <p:nvSpPr>
          <p:cNvPr id="4" name="Slide Number Placeholder 3"/>
          <p:cNvSpPr>
            <a:spLocks noGrp="1"/>
          </p:cNvSpPr>
          <p:nvPr>
            <p:ph type="sldNum" sz="quarter" idx="10"/>
          </p:nvPr>
        </p:nvSpPr>
        <p:spPr/>
        <p:txBody>
          <a:bodyPr/>
          <a:lstStyle/>
          <a:p>
            <a:fld id="{3C30A06C-1A84-4324-BB6B-F9BF2274CDA2}" type="slidenum">
              <a:rPr lang="en-US" smtClean="0"/>
              <a:t>15</a:t>
            </a:fld>
            <a:endParaRPr lang="en-US" dirty="0"/>
          </a:p>
        </p:txBody>
      </p:sp>
    </p:spTree>
    <p:extLst>
      <p:ext uri="{BB962C8B-B14F-4D97-AF65-F5344CB8AC3E}">
        <p14:creationId xmlns:p14="http://schemas.microsoft.com/office/powerpoint/2010/main" val="3024885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335816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96779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1898603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01172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1036220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2509590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2753886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2958960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378911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404856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567223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244513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140545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134689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2565951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320917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35363-1AC3-4994-879F-83F5411A48C6}" type="datetimeFigureOut">
              <a:rPr lang="en-US" smtClean="0"/>
              <a:t>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23C04F-5E43-4910-BD23-2F7C64E17CFD}" type="slidenum">
              <a:rPr lang="en-US" smtClean="0"/>
              <a:t>‹#›</a:t>
            </a:fld>
            <a:endParaRPr lang="en-US" dirty="0"/>
          </a:p>
        </p:txBody>
      </p:sp>
    </p:spTree>
    <p:extLst>
      <p:ext uri="{BB962C8B-B14F-4D97-AF65-F5344CB8AC3E}">
        <p14:creationId xmlns:p14="http://schemas.microsoft.com/office/powerpoint/2010/main" val="3536429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D035363-1AC3-4994-879F-83F5411A48C6}" type="datetimeFigureOut">
              <a:rPr lang="en-US" smtClean="0"/>
              <a:t>3/1/2015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E23C04F-5E43-4910-BD23-2F7C64E17CFD}" type="slidenum">
              <a:rPr lang="en-US" smtClean="0"/>
              <a:t>‹#›</a:t>
            </a:fld>
            <a:endParaRPr lang="en-US" dirty="0"/>
          </a:p>
        </p:txBody>
      </p:sp>
    </p:spTree>
    <p:extLst>
      <p:ext uri="{BB962C8B-B14F-4D97-AF65-F5344CB8AC3E}">
        <p14:creationId xmlns:p14="http://schemas.microsoft.com/office/powerpoint/2010/main" val="9939651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forsythnews.com/m/section/3/article/2082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Use Wikis in the Classroom to  Communicate, Collaborate, and Motivate</a:t>
            </a:r>
            <a:endParaRPr lang="en-US" sz="5400" dirty="0"/>
          </a:p>
        </p:txBody>
      </p:sp>
      <p:sp>
        <p:nvSpPr>
          <p:cNvPr id="3" name="Subtitle 2"/>
          <p:cNvSpPr>
            <a:spLocks noGrp="1"/>
          </p:cNvSpPr>
          <p:nvPr>
            <p:ph type="subTitle" idx="1"/>
          </p:nvPr>
        </p:nvSpPr>
        <p:spPr/>
        <p:txBody>
          <a:bodyPr>
            <a:normAutofit fontScale="55000" lnSpcReduction="20000"/>
          </a:bodyPr>
          <a:lstStyle/>
          <a:p>
            <a:pPr eaLnBrk="0" fontAlgn="base" hangingPunct="0">
              <a:spcBef>
                <a:spcPct val="0"/>
              </a:spcBef>
              <a:spcAft>
                <a:spcPct val="0"/>
              </a:spcAft>
            </a:pPr>
            <a:r>
              <a:rPr lang="en-US" dirty="0" smtClean="0"/>
              <a:t>Chris Carlisle</a:t>
            </a:r>
          </a:p>
          <a:p>
            <a:pPr eaLnBrk="0" fontAlgn="base" hangingPunct="0">
              <a:spcBef>
                <a:spcPct val="0"/>
              </a:spcBef>
              <a:spcAft>
                <a:spcPct val="0"/>
              </a:spcAft>
            </a:pPr>
            <a:r>
              <a:rPr lang="en-US" dirty="0" smtClean="0"/>
              <a:t>ITEC 7445</a:t>
            </a:r>
          </a:p>
          <a:p>
            <a:pPr eaLnBrk="0" fontAlgn="base" hangingPunct="0">
              <a:spcBef>
                <a:spcPct val="0"/>
              </a:spcBef>
              <a:spcAft>
                <a:spcPct val="0"/>
              </a:spcAft>
            </a:pPr>
            <a:r>
              <a:rPr lang="en-US" dirty="0" smtClean="0"/>
              <a:t>Dr. Moore</a:t>
            </a:r>
          </a:p>
          <a:p>
            <a:pPr eaLnBrk="0" fontAlgn="base" hangingPunct="0">
              <a:spcBef>
                <a:spcPct val="0"/>
              </a:spcBef>
              <a:spcAft>
                <a:spcPct val="0"/>
              </a:spcAft>
            </a:pPr>
            <a:r>
              <a:rPr lang="en-US" dirty="0" smtClean="0"/>
              <a:t>November 11, 2013</a:t>
            </a:r>
          </a:p>
          <a:p>
            <a:pPr eaLnBrk="0" fontAlgn="base" hangingPunct="0">
              <a:spcBef>
                <a:spcPct val="0"/>
              </a:spcBef>
              <a:spcAft>
                <a:spcPct val="0"/>
              </a:spcAft>
            </a:pPr>
            <a:r>
              <a:rPr lang="en-US" dirty="0" smtClean="0"/>
              <a:t>Emerging Technology</a:t>
            </a:r>
          </a:p>
          <a:p>
            <a:endParaRPr lang="en-US" dirty="0"/>
          </a:p>
        </p:txBody>
      </p:sp>
    </p:spTree>
    <p:extLst>
      <p:ext uri="{BB962C8B-B14F-4D97-AF65-F5344CB8AC3E}">
        <p14:creationId xmlns:p14="http://schemas.microsoft.com/office/powerpoint/2010/main" val="1124937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Content and Technology Standards</a:t>
            </a:r>
            <a:endParaRPr lang="en-US" sz="4400" dirty="0"/>
          </a:p>
        </p:txBody>
      </p:sp>
      <p:sp>
        <p:nvSpPr>
          <p:cNvPr id="3" name="Content Placeholder 2"/>
          <p:cNvSpPr>
            <a:spLocks noGrp="1"/>
          </p:cNvSpPr>
          <p:nvPr>
            <p:ph idx="1"/>
          </p:nvPr>
        </p:nvSpPr>
        <p:spPr/>
        <p:txBody>
          <a:bodyPr/>
          <a:lstStyle/>
          <a:p>
            <a:pPr marL="0" indent="0">
              <a:buNone/>
            </a:pPr>
            <a:r>
              <a:rPr lang="en-US" sz="2400" dirty="0" smtClean="0"/>
              <a:t>Students can…</a:t>
            </a:r>
          </a:p>
          <a:p>
            <a:r>
              <a:rPr lang="en-US" sz="2400" dirty="0" smtClean="0"/>
              <a:t>Create electronic portfolios</a:t>
            </a:r>
          </a:p>
          <a:p>
            <a:r>
              <a:rPr lang="en-US" sz="2400" dirty="0" smtClean="0"/>
              <a:t>Create study guides</a:t>
            </a:r>
          </a:p>
          <a:p>
            <a:r>
              <a:rPr lang="en-US" sz="2400" dirty="0" smtClean="0"/>
              <a:t>Create dynamic journals</a:t>
            </a:r>
          </a:p>
          <a:p>
            <a:r>
              <a:rPr lang="en-US" sz="2400" dirty="0" smtClean="0"/>
              <a:t>Create notebooks</a:t>
            </a:r>
          </a:p>
          <a:p>
            <a:r>
              <a:rPr lang="en-US" sz="2400" dirty="0" smtClean="0"/>
              <a:t>Aggregate resources </a:t>
            </a:r>
            <a:r>
              <a:rPr lang="en-US" sz="2400" dirty="0"/>
              <a:t>to be used for </a:t>
            </a:r>
            <a:r>
              <a:rPr lang="en-US" sz="2400" dirty="0" smtClean="0"/>
              <a:t>projects</a:t>
            </a:r>
          </a:p>
          <a:p>
            <a:endParaRPr lang="en-US" dirty="0" smtClean="0"/>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1138069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Promote Student Learning</a:t>
            </a:r>
            <a:endParaRPr lang="en-US" dirty="0"/>
          </a:p>
        </p:txBody>
      </p:sp>
      <p:sp>
        <p:nvSpPr>
          <p:cNvPr id="3" name="Content Placeholder 2"/>
          <p:cNvSpPr>
            <a:spLocks noGrp="1"/>
          </p:cNvSpPr>
          <p:nvPr>
            <p:ph idx="1"/>
          </p:nvPr>
        </p:nvSpPr>
        <p:spPr/>
        <p:txBody>
          <a:bodyPr>
            <a:normAutofit/>
          </a:bodyPr>
          <a:lstStyle/>
          <a:p>
            <a:r>
              <a:rPr lang="en-US" dirty="0" smtClean="0"/>
              <a:t>Students can </a:t>
            </a:r>
            <a:r>
              <a:rPr lang="en-US" dirty="0"/>
              <a:t>generate their own knowledge by creating, communicating, and </a:t>
            </a:r>
            <a:r>
              <a:rPr lang="en-US" dirty="0" smtClean="0"/>
              <a:t>collaborating.</a:t>
            </a:r>
          </a:p>
          <a:p>
            <a:r>
              <a:rPr lang="en-US" dirty="0" smtClean="0"/>
              <a:t>Students can participate in authentic learning tasks with members of the community and experts outside the school. </a:t>
            </a:r>
          </a:p>
          <a:p>
            <a:r>
              <a:rPr lang="en-US" dirty="0" smtClean="0"/>
              <a:t>Through peer editing and teacher feedback students can receive supportive writing instruction.</a:t>
            </a:r>
          </a:p>
          <a:p>
            <a:r>
              <a:rPr lang="en-US" dirty="0" smtClean="0"/>
              <a:t>A wiki is ideally suited for project based learning where students use critical thinking skills to work within teams to locate, analyze, synthesize, information to find answers to problems and share their findings.</a:t>
            </a:r>
            <a:endParaRPr lang="en-US" dirty="0"/>
          </a:p>
          <a:p>
            <a:endParaRPr lang="en-US" dirty="0" smtClean="0"/>
          </a:p>
          <a:p>
            <a:endParaRPr lang="en-US" dirty="0" smtClean="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254668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Teachers can easily use Wikispaces to differentiate content through: </a:t>
            </a:r>
            <a:endParaRPr lang="en-US" dirty="0"/>
          </a:p>
          <a:p>
            <a:pPr marL="0" indent="0">
              <a:buNone/>
            </a:pPr>
            <a:r>
              <a:rPr lang="en-US" dirty="0"/>
              <a:t>• Accelerated Coverage of Material</a:t>
            </a:r>
          </a:p>
          <a:p>
            <a:pPr marL="0" indent="0">
              <a:buNone/>
            </a:pPr>
            <a:r>
              <a:rPr lang="en-US" dirty="0"/>
              <a:t>• Varied Supplementary Materials</a:t>
            </a:r>
          </a:p>
          <a:p>
            <a:pPr marL="0" indent="0">
              <a:buNone/>
            </a:pPr>
            <a:r>
              <a:rPr lang="en-US" dirty="0"/>
              <a:t>• Varied Graphic Organizers</a:t>
            </a:r>
          </a:p>
          <a:p>
            <a:pPr marL="0" indent="0">
              <a:buNone/>
            </a:pPr>
            <a:r>
              <a:rPr lang="en-US" dirty="0"/>
              <a:t>• Independent Study</a:t>
            </a:r>
          </a:p>
          <a:p>
            <a:pPr marL="0" indent="0">
              <a:buNone/>
            </a:pPr>
            <a:r>
              <a:rPr lang="en-US" dirty="0"/>
              <a:t>• Tiered Assignments</a:t>
            </a:r>
          </a:p>
          <a:p>
            <a:pPr marL="0" indent="0">
              <a:buNone/>
            </a:pPr>
            <a:r>
              <a:rPr lang="en-US" dirty="0"/>
              <a:t>• Interest Development Centers</a:t>
            </a:r>
          </a:p>
          <a:p>
            <a:pPr marL="0" indent="0">
              <a:buNone/>
            </a:pPr>
            <a:r>
              <a:rPr lang="en-US" dirty="0"/>
              <a:t>• </a:t>
            </a:r>
            <a:r>
              <a:rPr lang="en-US" dirty="0" smtClean="0"/>
              <a:t>Compacting</a:t>
            </a:r>
          </a:p>
          <a:p>
            <a:pPr marL="0" indent="0">
              <a:buNone/>
            </a:pPr>
            <a:r>
              <a:rPr lang="en-US" dirty="0" smtClean="0"/>
              <a:t>This list is scratching the surface of how wikis can be used to differentiate. There are probably ways to use Wikis to help special needs learners that have not even been thought of yet. </a:t>
            </a:r>
          </a:p>
        </p:txBody>
      </p:sp>
    </p:spTree>
    <p:extLst>
      <p:ext uri="{BB962C8B-B14F-4D97-AF65-F5344CB8AC3E}">
        <p14:creationId xmlns:p14="http://schemas.microsoft.com/office/powerpoint/2010/main" val="3783504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Differentiation, cont’d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utility of wikis makes differentiation easy.  Teachers who have their own class wiki can easily load content onto the page and assign the work on an as needed basis, for enrichment or remediation. The collaborative aspect of wikis  offer teachers an effective way to differentiate for special needs students. Teachers can pair these students with their on-level, or advanced classmates and use peer editing to help struggling writers. </a:t>
            </a:r>
          </a:p>
          <a:p>
            <a:pPr marL="0" indent="0">
              <a:buNone/>
            </a:pPr>
            <a:r>
              <a:rPr lang="en-US" dirty="0" smtClean="0"/>
              <a:t>Project based learning can be modified easily in both content and process. Teachers can easily scaffold the content and allow students to progress at their own pace. </a:t>
            </a:r>
          </a:p>
        </p:txBody>
      </p:sp>
    </p:spTree>
    <p:extLst>
      <p:ext uri="{BB962C8B-B14F-4D97-AF65-F5344CB8AC3E}">
        <p14:creationId xmlns:p14="http://schemas.microsoft.com/office/powerpoint/2010/main" val="2893276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Research Suggest About Wikis?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Research suggests that wikis are being used quite frequently and in different ways, but their effectiveness on student learning has not been adequately studied. Overall, there is a shortage of empirical data regarding their effectiveness on student learning</a:t>
            </a:r>
            <a:r>
              <a:rPr lang="en-US" dirty="0"/>
              <a:t>. </a:t>
            </a:r>
            <a:r>
              <a:rPr lang="en-US" dirty="0" smtClean="0"/>
              <a:t>(O’Bannon, 2012)</a:t>
            </a:r>
          </a:p>
          <a:p>
            <a:endParaRPr lang="en-US" dirty="0"/>
          </a:p>
          <a:p>
            <a:endParaRPr lang="en-US" dirty="0"/>
          </a:p>
        </p:txBody>
      </p:sp>
    </p:spTree>
    <p:extLst>
      <p:ext uri="{BB962C8B-B14F-4D97-AF65-F5344CB8AC3E}">
        <p14:creationId xmlns:p14="http://schemas.microsoft.com/office/powerpoint/2010/main" val="2867265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Wikis be Implemented into the Classroom?</a:t>
            </a:r>
            <a:endParaRPr lang="en-US" dirty="0"/>
          </a:p>
        </p:txBody>
      </p:sp>
      <p:sp>
        <p:nvSpPr>
          <p:cNvPr id="3" name="Content Placeholder 2"/>
          <p:cNvSpPr>
            <a:spLocks noGrp="1"/>
          </p:cNvSpPr>
          <p:nvPr>
            <p:ph idx="1"/>
          </p:nvPr>
        </p:nvSpPr>
        <p:spPr/>
        <p:txBody>
          <a:bodyPr/>
          <a:lstStyle/>
          <a:p>
            <a:r>
              <a:rPr lang="en-US" dirty="0" smtClean="0"/>
              <a:t>Teachers </a:t>
            </a:r>
            <a:r>
              <a:rPr lang="en-US" dirty="0"/>
              <a:t>will need to be trained on the use of </a:t>
            </a:r>
            <a:r>
              <a:rPr lang="en-US" dirty="0" smtClean="0"/>
              <a:t>wikis as </a:t>
            </a:r>
            <a:r>
              <a:rPr lang="en-US" dirty="0"/>
              <a:t>an effective technology tool for use in the classroom. </a:t>
            </a:r>
            <a:endParaRPr lang="en-US" dirty="0" smtClean="0"/>
          </a:p>
          <a:p>
            <a:r>
              <a:rPr lang="en-US" dirty="0" smtClean="0"/>
              <a:t>Wikispaces offers a plethora of tutorials on everything from registering for the site, adding pages, creating content, and setting permissions. </a:t>
            </a:r>
          </a:p>
          <a:p>
            <a:r>
              <a:rPr lang="en-US" dirty="0" smtClean="0"/>
              <a:t>Teachers should be able to train themselves and </a:t>
            </a:r>
            <a:r>
              <a:rPr lang="en-US" dirty="0"/>
              <a:t>quickly implemented during daily planning time</a:t>
            </a:r>
            <a:r>
              <a:rPr lang="en-US" dirty="0" smtClean="0"/>
              <a:t>.</a:t>
            </a:r>
          </a:p>
          <a:p>
            <a:r>
              <a:rPr lang="en-US" dirty="0" smtClean="0"/>
              <a:t>Novice teachers can join the wiki pages of teachers already adept at using Wikispaces. </a:t>
            </a:r>
          </a:p>
          <a:p>
            <a:r>
              <a:rPr lang="en-US" dirty="0" smtClean="0"/>
              <a:t>Teachers should be encouraged to use wikis in creative and intuitive ways.</a:t>
            </a:r>
            <a:endParaRPr lang="en-US" dirty="0"/>
          </a:p>
        </p:txBody>
      </p:sp>
    </p:spTree>
    <p:extLst>
      <p:ext uri="{BB962C8B-B14F-4D97-AF65-F5344CB8AC3E}">
        <p14:creationId xmlns:p14="http://schemas.microsoft.com/office/powerpoint/2010/main" val="3668027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I’ve become an advocate of classroom wikis over the last few months.  I like Wikispaces in particular because of their free hosting for K-12 teachers; and the simplicity of their WYSIWYG editing makes the technology easy to use, even for novice computer users. </a:t>
            </a:r>
          </a:p>
          <a:p>
            <a:pPr marL="0" indent="0">
              <a:buNone/>
            </a:pPr>
            <a:r>
              <a:rPr lang="en-US" dirty="0" smtClean="0"/>
              <a:t>In my classroom I’ve used wikis in two ways: as a classroom content manager and as a platform for project based learning. My students use their BYOT device every day to log onto the classroom wiki, on which they will see their reading assignments, discussions, and projects. </a:t>
            </a:r>
          </a:p>
          <a:p>
            <a:pPr marL="0" indent="0">
              <a:buNone/>
            </a:pPr>
            <a:r>
              <a:rPr lang="en-US" dirty="0" smtClean="0"/>
              <a:t>My students also have their own wiki accounts. I have assigned wiki projects, and my students have produced outstanding work. They are motivated and engaged in the learning process. So, even though the research about wiki effectiveness is inconclusive, I’m a big fan. </a:t>
            </a:r>
          </a:p>
          <a:p>
            <a:endParaRPr lang="en-US" dirty="0"/>
          </a:p>
        </p:txBody>
      </p:sp>
    </p:spTree>
    <p:extLst>
      <p:ext uri="{BB962C8B-B14F-4D97-AF65-F5344CB8AC3E}">
        <p14:creationId xmlns:p14="http://schemas.microsoft.com/office/powerpoint/2010/main" val="361928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Heafner</a:t>
            </a:r>
            <a:r>
              <a:rPr lang="en-US" dirty="0"/>
              <a:t>, T. L., &amp; Friedman, A. M. (2008). Wikis and constructivism in secondary social </a:t>
            </a:r>
            <a:r>
              <a:rPr lang="en-US" dirty="0" smtClean="0"/>
              <a:t>studies</a:t>
            </a:r>
            <a:r>
              <a:rPr lang="en-US" dirty="0"/>
              <a:t>: Fostering a deeper understanding. </a:t>
            </a:r>
            <a:r>
              <a:rPr lang="en-US" i="1" dirty="0"/>
              <a:t>Computers in the Schools</a:t>
            </a:r>
            <a:r>
              <a:rPr lang="en-US" dirty="0"/>
              <a:t>, 25(3–4), </a:t>
            </a:r>
            <a:r>
              <a:rPr lang="en-US" dirty="0" smtClean="0"/>
              <a:t>288–302</a:t>
            </a:r>
          </a:p>
          <a:p>
            <a:pPr marL="0" indent="0">
              <a:buNone/>
            </a:pPr>
            <a:endParaRPr lang="en-US" dirty="0"/>
          </a:p>
          <a:p>
            <a:pPr marL="0" indent="0">
              <a:buNone/>
            </a:pPr>
            <a:r>
              <a:rPr lang="en-US" dirty="0"/>
              <a:t>O'Bannon, B. W., &amp; Britt, V. G. (2012). Creating/developing/using a wiki study guide: effects on student achievement.(Report) </a:t>
            </a:r>
            <a:r>
              <a:rPr lang="en-US" i="1" dirty="0"/>
              <a:t>Journal Of Research On Technology In Education</a:t>
            </a:r>
            <a:r>
              <a:rPr lang="en-US" dirty="0"/>
              <a:t>, (4), 293</a:t>
            </a:r>
          </a:p>
          <a:p>
            <a:pPr marL="0" indent="0">
              <a:buNone/>
            </a:pPr>
            <a:endParaRPr lang="en-US" dirty="0"/>
          </a:p>
        </p:txBody>
      </p:sp>
    </p:spTree>
    <p:extLst>
      <p:ext uri="{BB962C8B-B14F-4D97-AF65-F5344CB8AC3E}">
        <p14:creationId xmlns:p14="http://schemas.microsoft.com/office/powerpoint/2010/main" val="1365350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is a Wiki?</a:t>
            </a:r>
            <a:endParaRPr lang="en-US" sz="4400" dirty="0"/>
          </a:p>
        </p:txBody>
      </p:sp>
      <p:sp>
        <p:nvSpPr>
          <p:cNvPr id="3" name="Content Placeholder 2"/>
          <p:cNvSpPr>
            <a:spLocks noGrp="1"/>
          </p:cNvSpPr>
          <p:nvPr>
            <p:ph idx="1"/>
          </p:nvPr>
        </p:nvSpPr>
        <p:spPr/>
        <p:txBody>
          <a:bodyPr/>
          <a:lstStyle/>
          <a:p>
            <a:r>
              <a:rPr lang="en-US" sz="4400" dirty="0"/>
              <a:t>A wiki is a web site that allows anyone </a:t>
            </a:r>
            <a:r>
              <a:rPr lang="en-US" sz="4400" dirty="0" smtClean="0"/>
              <a:t>to </a:t>
            </a:r>
            <a:r>
              <a:rPr lang="en-US" sz="4400" dirty="0"/>
              <a:t>add, delete, or revise content </a:t>
            </a:r>
            <a:r>
              <a:rPr lang="en-US" sz="4400" dirty="0" smtClean="0"/>
              <a:t>using </a:t>
            </a:r>
            <a:r>
              <a:rPr lang="en-US" sz="4400" dirty="0"/>
              <a:t>a web browser.</a:t>
            </a:r>
          </a:p>
          <a:p>
            <a:endParaRPr lang="en-US" dirty="0"/>
          </a:p>
          <a:p>
            <a:pPr marL="0" indent="0">
              <a:buNone/>
            </a:pPr>
            <a:endParaRPr lang="en-US" dirty="0"/>
          </a:p>
        </p:txBody>
      </p:sp>
    </p:spTree>
    <p:extLst>
      <p:ext uri="{BB962C8B-B14F-4D97-AF65-F5344CB8AC3E}">
        <p14:creationId xmlns:p14="http://schemas.microsoft.com/office/powerpoint/2010/main" val="3751835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How Does Wikispaces Support Our Vision for Technology Use?</a:t>
            </a:r>
            <a:endParaRPr lang="en-US" dirty="0"/>
          </a:p>
        </p:txBody>
      </p:sp>
      <p:sp>
        <p:nvSpPr>
          <p:cNvPr id="3" name="Content Placeholder 2"/>
          <p:cNvSpPr>
            <a:spLocks noGrp="1"/>
          </p:cNvSpPr>
          <p:nvPr>
            <p:ph idx="1"/>
          </p:nvPr>
        </p:nvSpPr>
        <p:spPr/>
        <p:txBody>
          <a:bodyPr/>
          <a:lstStyle/>
          <a:p>
            <a:pPr marL="0" indent="0">
              <a:buNone/>
            </a:pPr>
            <a:r>
              <a:rPr lang="en-US" dirty="0"/>
              <a:t>Our vision is a technology driven personalized learning environment that results in increased student collaboration and academic performance. Wikispaces supports this vision for technology use because it </a:t>
            </a:r>
          </a:p>
          <a:p>
            <a:r>
              <a:rPr lang="en-US" dirty="0"/>
              <a:t>Is easy to use</a:t>
            </a:r>
          </a:p>
          <a:p>
            <a:r>
              <a:rPr lang="en-US" dirty="0"/>
              <a:t>Allows teachers and students to gather internet resources</a:t>
            </a:r>
          </a:p>
          <a:p>
            <a:r>
              <a:rPr lang="en-US" dirty="0"/>
              <a:t>Allows students to learn from their peers</a:t>
            </a:r>
          </a:p>
          <a:p>
            <a:r>
              <a:rPr lang="en-US" dirty="0"/>
              <a:t>Offers students deeper engagement with the course material</a:t>
            </a:r>
          </a:p>
          <a:p>
            <a:r>
              <a:rPr lang="en-US" dirty="0"/>
              <a:t>Allows for out-of-classroom / Asynchronous learning</a:t>
            </a:r>
          </a:p>
          <a:p>
            <a:r>
              <a:rPr lang="en-US" dirty="0"/>
              <a:t>Is flexible and scalable</a:t>
            </a:r>
          </a:p>
          <a:p>
            <a:endParaRPr lang="en-US" dirty="0"/>
          </a:p>
        </p:txBody>
      </p:sp>
    </p:spTree>
    <p:extLst>
      <p:ext uri="{BB962C8B-B14F-4D97-AF65-F5344CB8AC3E}">
        <p14:creationId xmlns:p14="http://schemas.microsoft.com/office/powerpoint/2010/main" val="2541023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553957" cy="1400530"/>
          </a:xfrm>
        </p:spPr>
        <p:txBody>
          <a:bodyPr/>
          <a:lstStyle/>
          <a:p>
            <a:r>
              <a:rPr lang="en-US" dirty="0" smtClean="0"/>
              <a:t>What </a:t>
            </a:r>
            <a:r>
              <a:rPr lang="en-US" dirty="0"/>
              <a:t>age and grade level ranges </a:t>
            </a:r>
            <a:r>
              <a:rPr lang="en-US" dirty="0" smtClean="0"/>
              <a:t>are appropriate </a:t>
            </a:r>
            <a:r>
              <a:rPr lang="en-US" dirty="0"/>
              <a:t>for using the </a:t>
            </a:r>
            <a:r>
              <a:rPr lang="en-US" dirty="0" smtClean="0"/>
              <a:t>emerging technology?</a:t>
            </a:r>
            <a:endParaRPr lang="en-US" dirty="0"/>
          </a:p>
        </p:txBody>
      </p:sp>
      <p:sp>
        <p:nvSpPr>
          <p:cNvPr id="3" name="Content Placeholder 2"/>
          <p:cNvSpPr>
            <a:spLocks noGrp="1"/>
          </p:cNvSpPr>
          <p:nvPr>
            <p:ph idx="1"/>
          </p:nvPr>
        </p:nvSpPr>
        <p:spPr>
          <a:xfrm>
            <a:off x="949818" y="2555194"/>
            <a:ext cx="8946541" cy="4195481"/>
          </a:xfrm>
        </p:spPr>
        <p:txBody>
          <a:bodyPr>
            <a:normAutofit/>
          </a:bodyPr>
          <a:lstStyle/>
          <a:p>
            <a:pPr marL="0" indent="0">
              <a:buNone/>
            </a:pPr>
            <a:r>
              <a:rPr lang="en-US" sz="2800" dirty="0" smtClean="0"/>
              <a:t>K-12. The scalability and utility is the most desirable features of a wiki. At lower grade levels wikis can be a means to gather and share internet related content and classroom resources. At upper grade levels, beginning in middle school, the collaborative aspects of wikis allow for unique classroom implementation opportunities. </a:t>
            </a:r>
            <a:endParaRPr lang="en-US" sz="2800" dirty="0"/>
          </a:p>
        </p:txBody>
      </p:sp>
    </p:spTree>
    <p:extLst>
      <p:ext uri="{BB962C8B-B14F-4D97-AF65-F5344CB8AC3E}">
        <p14:creationId xmlns:p14="http://schemas.microsoft.com/office/powerpoint/2010/main" val="1010545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52718"/>
            <a:ext cx="9404723" cy="1400530"/>
          </a:xfrm>
        </p:spPr>
        <p:txBody>
          <a:bodyPr/>
          <a:lstStyle/>
          <a:p>
            <a:r>
              <a:rPr lang="en-US" dirty="0" smtClean="0"/>
              <a:t>What Equipment and Software are  Required?</a:t>
            </a:r>
            <a:endParaRPr lang="en-US" dirty="0"/>
          </a:p>
        </p:txBody>
      </p:sp>
      <p:sp>
        <p:nvSpPr>
          <p:cNvPr id="3" name="Content Placeholder 2"/>
          <p:cNvSpPr>
            <a:spLocks noGrp="1"/>
          </p:cNvSpPr>
          <p:nvPr>
            <p:ph idx="1"/>
          </p:nvPr>
        </p:nvSpPr>
        <p:spPr>
          <a:xfrm>
            <a:off x="1103312" y="2568073"/>
            <a:ext cx="8946541" cy="3356209"/>
          </a:xfrm>
        </p:spPr>
        <p:txBody>
          <a:bodyPr/>
          <a:lstStyle/>
          <a:p>
            <a:r>
              <a:rPr lang="en-US" dirty="0" smtClean="0"/>
              <a:t>Wikispaces is entirely web based. All that is required is a device with web browser and access to the internet. Our school is already very near a 1:1 technology model through our BYOT program. </a:t>
            </a:r>
          </a:p>
          <a:p>
            <a:r>
              <a:rPr lang="en-US" dirty="0" smtClean="0"/>
              <a:t>Our district technology department provides </a:t>
            </a:r>
            <a:r>
              <a:rPr lang="en-US" dirty="0"/>
              <a:t>excellent technical support </a:t>
            </a:r>
            <a:r>
              <a:rPr lang="en-US" dirty="0" smtClean="0"/>
              <a:t>for </a:t>
            </a:r>
            <a:r>
              <a:rPr lang="en-US" dirty="0"/>
              <a:t>any hardware issues that arise</a:t>
            </a:r>
            <a:r>
              <a:rPr lang="en-US" dirty="0" smtClean="0"/>
              <a:t>.</a:t>
            </a:r>
          </a:p>
          <a:p>
            <a:r>
              <a:rPr lang="en-US" dirty="0" smtClean="0"/>
              <a:t>Wikispaces provides tutorials on their home page. Here you can learn how to how </a:t>
            </a:r>
            <a:r>
              <a:rPr lang="en-US" dirty="0"/>
              <a:t>to </a:t>
            </a:r>
            <a:r>
              <a:rPr lang="en-US" dirty="0" smtClean="0"/>
              <a:t>create, edit, share pages as well as how to embed rich content and other applications within pages. </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153168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888" y="182262"/>
            <a:ext cx="9404723" cy="1400530"/>
          </a:xfrm>
        </p:spPr>
        <p:txBody>
          <a:bodyPr/>
          <a:lstStyle/>
          <a:p>
            <a:r>
              <a:rPr lang="en-US" dirty="0" smtClean="0"/>
              <a:t>What are the Limitations? </a:t>
            </a:r>
            <a:endParaRPr lang="en-US" dirty="0"/>
          </a:p>
        </p:txBody>
      </p:sp>
      <p:sp>
        <p:nvSpPr>
          <p:cNvPr id="3" name="Content Placeholder 2"/>
          <p:cNvSpPr>
            <a:spLocks noGrp="1"/>
          </p:cNvSpPr>
          <p:nvPr>
            <p:ph idx="1"/>
          </p:nvPr>
        </p:nvSpPr>
        <p:spPr>
          <a:xfrm>
            <a:off x="1013160" y="1582792"/>
            <a:ext cx="8946541" cy="4195481"/>
          </a:xfrm>
        </p:spPr>
        <p:txBody>
          <a:bodyPr/>
          <a:lstStyle/>
          <a:p>
            <a:r>
              <a:rPr lang="en-US" dirty="0" smtClean="0"/>
              <a:t>Internet access is required. There will be some who do not have internet access at home. This number is shrinking every year.</a:t>
            </a:r>
            <a:endParaRPr lang="en-US" dirty="0"/>
          </a:p>
          <a:p>
            <a:r>
              <a:rPr lang="en-US" dirty="0"/>
              <a:t>At school, the students will need to have access to an internet-accessible </a:t>
            </a:r>
            <a:r>
              <a:rPr lang="en-US" dirty="0" smtClean="0"/>
              <a:t>device. There will be occasions when students will not have access because they either don’t have their own device, or the mobile lap top carts, computer labs, and classroom computers are maxed out. </a:t>
            </a:r>
            <a:endParaRPr lang="en-US" dirty="0"/>
          </a:p>
          <a:p>
            <a:r>
              <a:rPr lang="en-US" dirty="0" smtClean="0"/>
              <a:t>Since students have the ability to post their own content, there could be some safety issues involved. Wikispaces allows creators to  tightly control permissions and lists all recent changes. Monitoring who does what and when is very simple.</a:t>
            </a:r>
            <a:endParaRPr lang="en-US" dirty="0"/>
          </a:p>
          <a:p>
            <a:endParaRPr lang="en-US" dirty="0"/>
          </a:p>
        </p:txBody>
      </p:sp>
    </p:spTree>
    <p:extLst>
      <p:ext uri="{BB962C8B-B14F-4D97-AF65-F5344CB8AC3E}">
        <p14:creationId xmlns:p14="http://schemas.microsoft.com/office/powerpoint/2010/main" val="997127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Does it Cost?</a:t>
            </a:r>
            <a:endParaRPr lang="en-US" dirty="0"/>
          </a:p>
        </p:txBody>
      </p:sp>
      <p:sp>
        <p:nvSpPr>
          <p:cNvPr id="3" name="Content Placeholder 2"/>
          <p:cNvSpPr>
            <a:spLocks noGrp="1"/>
          </p:cNvSpPr>
          <p:nvPr>
            <p:ph idx="1"/>
          </p:nvPr>
        </p:nvSpPr>
        <p:spPr/>
        <p:txBody>
          <a:bodyPr/>
          <a:lstStyle/>
          <a:p>
            <a:r>
              <a:rPr lang="en-US" dirty="0" smtClean="0"/>
              <a:t>Wikispaces Classroom is free for k-12 educators. During the registration process teachers check a box to “certify” that their wiki will be used for education. </a:t>
            </a:r>
          </a:p>
          <a:p>
            <a:r>
              <a:rPr lang="en-US" dirty="0" smtClean="0"/>
              <a:t>Teachers can “bulk enroll” up to 100 students. Students then receive each students own log in ID and Password. </a:t>
            </a:r>
          </a:p>
          <a:p>
            <a:r>
              <a:rPr lang="en-US" dirty="0" smtClean="0"/>
              <a:t>There is an upgradeable version beyond the Basic subscription service. The extra features are bells and whistles. The basic version offers all the features users would need for a quality wiki experience. </a:t>
            </a:r>
          </a:p>
          <a:p>
            <a:r>
              <a:rPr lang="en-US" dirty="0" smtClean="0"/>
              <a:t>Between our district BYOT and computers already in our schools, cost is not a factor. </a:t>
            </a:r>
            <a:endParaRPr lang="en-US" dirty="0"/>
          </a:p>
        </p:txBody>
      </p:sp>
    </p:spTree>
    <p:extLst>
      <p:ext uri="{BB962C8B-B14F-4D97-AF65-F5344CB8AC3E}">
        <p14:creationId xmlns:p14="http://schemas.microsoft.com/office/powerpoint/2010/main" val="4081807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Potential Funding Sources?</a:t>
            </a:r>
            <a:endParaRPr lang="en-US" dirty="0"/>
          </a:p>
        </p:txBody>
      </p:sp>
      <p:sp>
        <p:nvSpPr>
          <p:cNvPr id="3" name="Content Placeholder 2"/>
          <p:cNvSpPr>
            <a:spLocks noGrp="1"/>
          </p:cNvSpPr>
          <p:nvPr>
            <p:ph idx="1"/>
          </p:nvPr>
        </p:nvSpPr>
        <p:spPr/>
        <p:txBody>
          <a:bodyPr/>
          <a:lstStyle/>
          <a:p>
            <a:r>
              <a:rPr lang="en-US" dirty="0" smtClean="0"/>
              <a:t>The district is taking measures to address the lack of internet access among some segments of the population. </a:t>
            </a:r>
            <a:r>
              <a:rPr lang="en-US" dirty="0"/>
              <a:t>Though the majority of the </a:t>
            </a:r>
            <a:r>
              <a:rPr lang="en-US" dirty="0" smtClean="0"/>
              <a:t>40,500 </a:t>
            </a:r>
            <a:r>
              <a:rPr lang="en-US" dirty="0"/>
              <a:t>students in the school district have Internet access at home, there are about 7,000 who don’t. </a:t>
            </a:r>
            <a:endParaRPr lang="en-US" dirty="0" smtClean="0"/>
          </a:p>
          <a:p>
            <a:r>
              <a:rPr lang="en-US" dirty="0"/>
              <a:t>The effort aims to address the broadband access gap between school and </a:t>
            </a:r>
            <a:r>
              <a:rPr lang="en-US" dirty="0" smtClean="0"/>
              <a:t>home.</a:t>
            </a:r>
          </a:p>
          <a:p>
            <a:r>
              <a:rPr lang="en-US" dirty="0" smtClean="0"/>
              <a:t>Through fundraising efforts and local business grants the district has recently </a:t>
            </a:r>
            <a:r>
              <a:rPr lang="en-US" dirty="0" smtClean="0">
                <a:hlinkClick r:id="rId2"/>
              </a:rPr>
              <a:t>purchased</a:t>
            </a:r>
            <a:r>
              <a:rPr lang="en-US" dirty="0" smtClean="0"/>
              <a:t> portable Wi-Fi hotspot devices to be strategically positioned in needed areas. </a:t>
            </a:r>
            <a:endParaRPr lang="en-US" dirty="0"/>
          </a:p>
        </p:txBody>
      </p:sp>
    </p:spTree>
    <p:extLst>
      <p:ext uri="{BB962C8B-B14F-4D97-AF65-F5344CB8AC3E}">
        <p14:creationId xmlns:p14="http://schemas.microsoft.com/office/powerpoint/2010/main" val="3703649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How Can Wikispaces </a:t>
            </a:r>
            <a:r>
              <a:rPr lang="en-US" sz="4000" dirty="0"/>
              <a:t>B</a:t>
            </a:r>
            <a:r>
              <a:rPr lang="en-US" sz="4000" dirty="0" smtClean="0"/>
              <a:t>e Used </a:t>
            </a:r>
            <a:r>
              <a:rPr lang="en-US" sz="4000" dirty="0"/>
              <a:t>in the </a:t>
            </a:r>
            <a:r>
              <a:rPr lang="en-US" sz="4000" dirty="0" smtClean="0"/>
              <a:t>Classroom?</a:t>
            </a:r>
            <a:endParaRPr lang="en-US" sz="4000" dirty="0"/>
          </a:p>
        </p:txBody>
      </p:sp>
      <p:sp>
        <p:nvSpPr>
          <p:cNvPr id="3" name="Content Placeholder 2"/>
          <p:cNvSpPr>
            <a:spLocks noGrp="1"/>
          </p:cNvSpPr>
          <p:nvPr>
            <p:ph idx="1"/>
          </p:nvPr>
        </p:nvSpPr>
        <p:spPr/>
        <p:txBody>
          <a:bodyPr/>
          <a:lstStyle/>
          <a:p>
            <a:r>
              <a:rPr lang="en-US" sz="2800" dirty="0" smtClean="0"/>
              <a:t>To meet content and technology standards</a:t>
            </a:r>
            <a:r>
              <a:rPr lang="en-US" dirty="0" smtClean="0"/>
              <a:t>.</a:t>
            </a:r>
          </a:p>
          <a:p>
            <a:r>
              <a:rPr lang="en-US" sz="2800" dirty="0" smtClean="0"/>
              <a:t>To promote student learning </a:t>
            </a:r>
          </a:p>
          <a:p>
            <a:r>
              <a:rPr lang="en-US" sz="2800" dirty="0" smtClean="0"/>
              <a:t>To </a:t>
            </a:r>
            <a:r>
              <a:rPr lang="en-US" sz="2800" dirty="0"/>
              <a:t>d</a:t>
            </a:r>
            <a:r>
              <a:rPr lang="en-US" sz="2800" dirty="0" smtClean="0"/>
              <a:t>ifferentiate instruction</a:t>
            </a:r>
          </a:p>
          <a:p>
            <a:r>
              <a:rPr lang="en-US" sz="2800" dirty="0" smtClean="0"/>
              <a:t>To promote communication among students</a:t>
            </a:r>
            <a:r>
              <a:rPr lang="en-US" sz="2800" dirty="0"/>
              <a:t>, </a:t>
            </a:r>
            <a:r>
              <a:rPr lang="en-US" sz="2800" dirty="0" smtClean="0"/>
              <a:t>parents, and the community</a:t>
            </a:r>
          </a:p>
          <a:p>
            <a:pPr lvl="2"/>
            <a:endParaRPr lang="en-US" dirty="0"/>
          </a:p>
        </p:txBody>
      </p:sp>
    </p:spTree>
    <p:extLst>
      <p:ext uri="{BB962C8B-B14F-4D97-AF65-F5344CB8AC3E}">
        <p14:creationId xmlns:p14="http://schemas.microsoft.com/office/powerpoint/2010/main" val="25584526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573</TotalTime>
  <Words>1367</Words>
  <Application>Microsoft Office PowerPoint</Application>
  <PresentationFormat>Widescreen</PresentationFormat>
  <Paragraphs>90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vt:lpstr>
      <vt:lpstr>Use Wikis in the Classroom to  Communicate, Collaborate, and Motivate</vt:lpstr>
      <vt:lpstr>What is a Wiki?</vt:lpstr>
      <vt:lpstr>How Does Wikispaces Support Our Vision for Technology Use?</vt:lpstr>
      <vt:lpstr>What age and grade level ranges are appropriate for using the emerging technology?</vt:lpstr>
      <vt:lpstr>What Equipment and Software are  Required?</vt:lpstr>
      <vt:lpstr>What are the Limitations? </vt:lpstr>
      <vt:lpstr>How Much Does it Cost?</vt:lpstr>
      <vt:lpstr>What are Some Potential Funding Sources?</vt:lpstr>
      <vt:lpstr>How Can Wikispaces Be Used in the Classroom?</vt:lpstr>
      <vt:lpstr>Content and Technology Standards</vt:lpstr>
      <vt:lpstr>Promote Student Learning</vt:lpstr>
      <vt:lpstr>Differentiation</vt:lpstr>
      <vt:lpstr>Differentiation, cont’d</vt:lpstr>
      <vt:lpstr>What Does the Research Suggest About Wikis?</vt:lpstr>
      <vt:lpstr>How Should Wikis be Implemented into the Classroom?</vt:lpstr>
      <vt:lpstr>Reflection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Wikis in the Classroom to  Communicate, Collaborate, and Motivate</dc:title>
  <dc:creator>Chris Carlisle</dc:creator>
  <cp:lastModifiedBy>Chris Carlisle</cp:lastModifiedBy>
  <cp:revision>42</cp:revision>
  <dcterms:created xsi:type="dcterms:W3CDTF">2013-11-09T13:41:54Z</dcterms:created>
  <dcterms:modified xsi:type="dcterms:W3CDTF">2015-03-01T17:46:33Z</dcterms:modified>
</cp:coreProperties>
</file>