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8" r:id="rId3"/>
    <p:sldId id="259" r:id="rId4"/>
    <p:sldId id="260" r:id="rId5"/>
    <p:sldId id="257"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50"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E035B-4E3B-4604-8D20-204712DCF36C}" type="datetimeFigureOut">
              <a:rPr lang="en-US" smtClean="0"/>
              <a:t>3/14/2015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0210-89E2-4DEB-894E-7581DC24D8A3}" type="slidenum">
              <a:rPr lang="en-US" smtClean="0"/>
              <a:t>‹#›</a:t>
            </a:fld>
            <a:endParaRPr lang="en-US" dirty="0"/>
          </a:p>
        </p:txBody>
      </p:sp>
    </p:spTree>
    <p:extLst>
      <p:ext uri="{BB962C8B-B14F-4D97-AF65-F5344CB8AC3E}">
        <p14:creationId xmlns:p14="http://schemas.microsoft.com/office/powerpoint/2010/main" val="1123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definition. Then</a:t>
            </a:r>
            <a:r>
              <a:rPr lang="en-US" baseline="0" dirty="0" smtClean="0"/>
              <a:t> state that “the</a:t>
            </a:r>
            <a:r>
              <a:rPr lang="en-US" dirty="0" smtClean="0"/>
              <a:t> intent of copyright law is to promote the creation of new works by giving authors control of and profit from their</a:t>
            </a:r>
            <a:r>
              <a:rPr lang="en-US" baseline="0" dirty="0" smtClean="0"/>
              <a:t> work</a:t>
            </a:r>
            <a:r>
              <a:rPr lang="en-US" dirty="0" smtClean="0"/>
              <a:t>.” http://www.teachingcopyright.org/handout/glossary</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2</a:t>
            </a:fld>
            <a:endParaRPr lang="en-US" dirty="0"/>
          </a:p>
        </p:txBody>
      </p:sp>
    </p:spTree>
    <p:extLst>
      <p:ext uri="{BB962C8B-B14F-4D97-AF65-F5344CB8AC3E}">
        <p14:creationId xmlns:p14="http://schemas.microsoft.com/office/powerpoint/2010/main" val="5302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definition of fair use.  Simply put,</a:t>
            </a:r>
            <a:r>
              <a:rPr lang="en-US" baseline="0" dirty="0" smtClean="0"/>
              <a:t> “you can use the work without the owners permission.” This d</a:t>
            </a:r>
            <a:r>
              <a:rPr lang="en-US" dirty="0" smtClean="0"/>
              <a:t>efinition of fair use was acquired from</a:t>
            </a:r>
            <a:r>
              <a:rPr lang="en-US" baseline="0" dirty="0" smtClean="0"/>
              <a:t> http://www.teachingcopyright.org/handout/glossary</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3</a:t>
            </a:fld>
            <a:endParaRPr lang="en-US" dirty="0"/>
          </a:p>
        </p:txBody>
      </p:sp>
    </p:spTree>
    <p:extLst>
      <p:ext uri="{BB962C8B-B14F-4D97-AF65-F5344CB8AC3E}">
        <p14:creationId xmlns:p14="http://schemas.microsoft.com/office/powerpoint/2010/main" val="7618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a:t>
            </a:r>
            <a:r>
              <a:rPr lang="en-US" baseline="0" dirty="0" smtClean="0"/>
              <a:t> on this slide by stating that fair use is determined in the courts on a case by case basis, and that the aggregate of these four considerations determines what constitutes “fair use.”</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4</a:t>
            </a:fld>
            <a:endParaRPr lang="en-US" dirty="0"/>
          </a:p>
        </p:txBody>
      </p:sp>
    </p:spTree>
    <p:extLst>
      <p:ext uri="{BB962C8B-B14F-4D97-AF65-F5344CB8AC3E}">
        <p14:creationId xmlns:p14="http://schemas.microsoft.com/office/powerpoint/2010/main" val="20757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rationale. Describe the different levels of infringement – innocent, standard, and willful. Share</a:t>
            </a:r>
            <a:r>
              <a:rPr lang="en-US" baseline="0" dirty="0" smtClean="0"/>
              <a:t> the analogy that copyright infringement is akin to speeding. </a:t>
            </a:r>
            <a:r>
              <a:rPr lang="en-US" sz="1200" b="0" i="0" kern="1200" dirty="0" smtClean="0">
                <a:solidFill>
                  <a:schemeClr val="tx1"/>
                </a:solidFill>
                <a:effectLst/>
                <a:latin typeface="+mn-lt"/>
                <a:ea typeface="+mn-ea"/>
                <a:cs typeface="+mn-cs"/>
              </a:rPr>
              <a:t> Someone could go five miles over the speed limit their whole life and not get a ticket, while others might get three tickets in a month. Some people are just lucky or unlucky. http://www.slideshare.net/Will1945/copy-of-copyright-laws-in-the-public-school</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5</a:t>
            </a:fld>
            <a:endParaRPr lang="en-US" dirty="0"/>
          </a:p>
        </p:txBody>
      </p:sp>
    </p:spTree>
    <p:extLst>
      <p:ext uri="{BB962C8B-B14F-4D97-AF65-F5344CB8AC3E}">
        <p14:creationId xmlns:p14="http://schemas.microsoft.com/office/powerpoint/2010/main" val="290237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be an example of “public performance,”</a:t>
            </a:r>
            <a:r>
              <a:rPr lang="en-US" baseline="0" dirty="0" smtClean="0"/>
              <a:t> which is a</a:t>
            </a:r>
            <a:r>
              <a:rPr lang="en-US" dirty="0" smtClean="0"/>
              <a:t> copyright infringement. </a:t>
            </a:r>
            <a:r>
              <a:rPr lang="en-US" baseline="0" dirty="0" smtClean="0"/>
              <a:t> </a:t>
            </a:r>
            <a:r>
              <a:rPr lang="en-US" dirty="0" smtClean="0"/>
              <a:t>Use of video should be for</a:t>
            </a:r>
            <a:r>
              <a:rPr lang="en-US" baseline="0" dirty="0" smtClean="0"/>
              <a:t> instructional purposes only</a:t>
            </a:r>
            <a:r>
              <a:rPr lang="en-US" dirty="0" smtClean="0"/>
              <a:t>, not for entertainment or reward. </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6</a:t>
            </a:fld>
            <a:endParaRPr lang="en-US" dirty="0"/>
          </a:p>
        </p:txBody>
      </p:sp>
    </p:spTree>
    <p:extLst>
      <p:ext uri="{BB962C8B-B14F-4D97-AF65-F5344CB8AC3E}">
        <p14:creationId xmlns:p14="http://schemas.microsoft.com/office/powerpoint/2010/main" val="122220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Books</a:t>
            </a:r>
            <a:r>
              <a:rPr lang="en-US" baseline="0" dirty="0" smtClean="0"/>
              <a:t> of this type are considered consumable materials.  This would presumably be done to save money, so it is a copyright infringement. </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7</a:t>
            </a:fld>
            <a:endParaRPr lang="en-US" dirty="0"/>
          </a:p>
        </p:txBody>
      </p:sp>
    </p:spTree>
    <p:extLst>
      <p:ext uri="{BB962C8B-B14F-4D97-AF65-F5344CB8AC3E}">
        <p14:creationId xmlns:p14="http://schemas.microsoft.com/office/powerpoint/2010/main" val="325526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teachers have a bit more freedom. </a:t>
            </a:r>
            <a:r>
              <a:rPr lang="en-US" dirty="0" smtClean="0"/>
              <a:t>This</a:t>
            </a:r>
            <a:r>
              <a:rPr lang="en-US" baseline="0" dirty="0" smtClean="0"/>
              <a:t> movie is related to the classroom curriculum so it would receive an “education exemption” from copyright laws. As long as the teacher showed the film to her kids in her classroom, was present during the screening, and can prove that the content is essential to the curriculum, it’s considered Fair Use.    Taken from http://k12.movlic.com/copyright</a:t>
            </a:r>
          </a:p>
          <a:p>
            <a:endParaRPr lang="en-US" baseline="0" dirty="0" smtClean="0"/>
          </a:p>
        </p:txBody>
      </p:sp>
      <p:sp>
        <p:nvSpPr>
          <p:cNvPr id="4" name="Slide Number Placeholder 3"/>
          <p:cNvSpPr>
            <a:spLocks noGrp="1"/>
          </p:cNvSpPr>
          <p:nvPr>
            <p:ph type="sldNum" sz="quarter" idx="10"/>
          </p:nvPr>
        </p:nvSpPr>
        <p:spPr/>
        <p:txBody>
          <a:bodyPr/>
          <a:lstStyle/>
          <a:p>
            <a:fld id="{E6120210-89E2-4DEB-894E-7581DC24D8A3}" type="slidenum">
              <a:rPr lang="en-US" smtClean="0"/>
              <a:t>8</a:t>
            </a:fld>
            <a:endParaRPr lang="en-US" dirty="0"/>
          </a:p>
        </p:txBody>
      </p:sp>
    </p:spTree>
    <p:extLst>
      <p:ext uri="{BB962C8B-B14F-4D97-AF65-F5344CB8AC3E}">
        <p14:creationId xmlns:p14="http://schemas.microsoft.com/office/powerpoint/2010/main" val="331199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instance where</a:t>
            </a:r>
            <a:r>
              <a:rPr lang="en-US" baseline="0" dirty="0" smtClean="0"/>
              <a:t> fair use in education provides teachers with more leeway. She’s allowed to make up to one copy per student as long as the article is less than 1000 words and “at the instance and inspiration of a single teacher.”</a:t>
            </a:r>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9</a:t>
            </a:fld>
            <a:endParaRPr lang="en-US" dirty="0"/>
          </a:p>
        </p:txBody>
      </p:sp>
    </p:spTree>
    <p:extLst>
      <p:ext uri="{BB962C8B-B14F-4D97-AF65-F5344CB8AC3E}">
        <p14:creationId xmlns:p14="http://schemas.microsoft.com/office/powerpoint/2010/main" val="179289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20210-89E2-4DEB-894E-7581DC24D8A3}" type="slidenum">
              <a:rPr lang="en-US" smtClean="0"/>
              <a:t>10</a:t>
            </a:fld>
            <a:endParaRPr lang="en-US" dirty="0"/>
          </a:p>
        </p:txBody>
      </p:sp>
    </p:spTree>
    <p:extLst>
      <p:ext uri="{BB962C8B-B14F-4D97-AF65-F5344CB8AC3E}">
        <p14:creationId xmlns:p14="http://schemas.microsoft.com/office/powerpoint/2010/main" val="2073932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
            </a:r>
            <a:r>
              <a:rPr lang="en-US" dirty="0" smtClean="0"/>
              <a:t>opyright and Fair Use in the Classroom</a:t>
            </a:r>
            <a:endParaRPr lang="en-US" dirty="0"/>
          </a:p>
        </p:txBody>
      </p:sp>
      <p:sp>
        <p:nvSpPr>
          <p:cNvPr id="3" name="Subtitle 2"/>
          <p:cNvSpPr>
            <a:spLocks noGrp="1"/>
          </p:cNvSpPr>
          <p:nvPr>
            <p:ph type="subTitle" idx="1"/>
          </p:nvPr>
        </p:nvSpPr>
        <p:spPr/>
        <p:txBody>
          <a:bodyPr/>
          <a:lstStyle/>
          <a:p>
            <a:r>
              <a:rPr lang="en-US" dirty="0" smtClean="0"/>
              <a:t>Information for Teachers</a:t>
            </a:r>
            <a:endParaRPr lang="en-US" dirty="0"/>
          </a:p>
        </p:txBody>
      </p:sp>
    </p:spTree>
    <p:extLst>
      <p:ext uri="{BB962C8B-B14F-4D97-AF65-F5344CB8AC3E}">
        <p14:creationId xmlns:p14="http://schemas.microsoft.com/office/powerpoint/2010/main" val="89178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and Fair Use in the Classroom</a:t>
            </a:r>
          </a:p>
        </p:txBody>
      </p:sp>
      <p:sp>
        <p:nvSpPr>
          <p:cNvPr id="3" name="Content Placeholder 2"/>
          <p:cNvSpPr>
            <a:spLocks noGrp="1"/>
          </p:cNvSpPr>
          <p:nvPr>
            <p:ph idx="1"/>
          </p:nvPr>
        </p:nvSpPr>
        <p:spPr/>
        <p:txBody>
          <a:bodyPr/>
          <a:lstStyle/>
          <a:p>
            <a:r>
              <a:rPr lang="en-US" sz="4000" dirty="0" smtClean="0"/>
              <a:t>References</a:t>
            </a:r>
            <a:endParaRPr lang="en-US" dirty="0" smtClean="0"/>
          </a:p>
          <a:p>
            <a:pPr marL="0" indent="0">
              <a:buNone/>
            </a:pPr>
            <a:r>
              <a:rPr lang="en-US" sz="1200" dirty="0" smtClean="0"/>
              <a:t>http</a:t>
            </a:r>
            <a:r>
              <a:rPr lang="en-US" sz="1200" dirty="0"/>
              <a:t>://</a:t>
            </a:r>
            <a:r>
              <a:rPr lang="en-US" sz="1200" dirty="0" smtClean="0"/>
              <a:t>k12.movlic.com/copyright</a:t>
            </a:r>
          </a:p>
          <a:p>
            <a:pPr marL="0" indent="0">
              <a:buNone/>
            </a:pPr>
            <a:r>
              <a:rPr lang="en-US" sz="1200" dirty="0">
                <a:solidFill>
                  <a:schemeClr val="tx1"/>
                </a:solidFill>
              </a:rPr>
              <a:t>http://</a:t>
            </a:r>
            <a:r>
              <a:rPr lang="en-US" sz="1200" dirty="0" smtClean="0">
                <a:solidFill>
                  <a:schemeClr val="tx1"/>
                </a:solidFill>
              </a:rPr>
              <a:t>www.slideshare.net/Will1945/copy-of-copyright-laws-in-the-public-school</a:t>
            </a:r>
          </a:p>
          <a:p>
            <a:pPr marL="0" indent="0">
              <a:buNone/>
            </a:pPr>
            <a:r>
              <a:rPr lang="en-US" sz="1200" dirty="0"/>
              <a:t>http://</a:t>
            </a:r>
            <a:r>
              <a:rPr lang="en-US" sz="1200" dirty="0" smtClean="0"/>
              <a:t>www.teachingcopyright.org/handout/glossary</a:t>
            </a:r>
          </a:p>
          <a:p>
            <a:pPr marL="0" indent="0">
              <a:buNone/>
            </a:pPr>
            <a:r>
              <a:rPr lang="en-US" sz="1200" dirty="0"/>
              <a:t>http://</a:t>
            </a:r>
            <a:r>
              <a:rPr lang="en-US" sz="1200" dirty="0" smtClean="0"/>
              <a:t>www.halldavidson.net/downloads.html#anchor923173</a:t>
            </a:r>
          </a:p>
          <a:p>
            <a:pPr marL="0" indent="0">
              <a:buNone/>
            </a:pPr>
            <a:endParaRPr lang="en-US" sz="1200" dirty="0" smtClean="0"/>
          </a:p>
          <a:p>
            <a:pPr marL="0" indent="0">
              <a:buNone/>
            </a:pPr>
            <a:endParaRPr lang="en-US" sz="1200" dirty="0" smtClean="0">
              <a:solidFill>
                <a:schemeClr val="tx1"/>
              </a:solidFill>
            </a:endParaRPr>
          </a:p>
          <a:p>
            <a:pPr marL="0" indent="0">
              <a:buNone/>
            </a:pPr>
            <a:endParaRPr lang="en-US" sz="1200" dirty="0" smtClean="0">
              <a:solidFill>
                <a:schemeClr val="tx1"/>
              </a:solidFill>
            </a:endParaRPr>
          </a:p>
          <a:p>
            <a:pPr marL="0" indent="0">
              <a:buNone/>
            </a:pPr>
            <a:endParaRPr lang="en-US" sz="1200" dirty="0" smtClean="0"/>
          </a:p>
          <a:p>
            <a:pPr marL="0" indent="0">
              <a:buNone/>
            </a:pPr>
            <a:endParaRPr lang="en-US" dirty="0" smtClean="0"/>
          </a:p>
          <a:p>
            <a:pPr marL="0" indent="0">
              <a:buNone/>
            </a:pPr>
            <a:endParaRPr lang="en-US" dirty="0" smtClean="0"/>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89755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r>
              <a:rPr lang="en-US" sz="4000" b="1" dirty="0"/>
              <a:t>C</a:t>
            </a:r>
            <a:r>
              <a:rPr lang="en-US" sz="4000" b="1" dirty="0" smtClean="0"/>
              <a:t>opyright</a:t>
            </a:r>
            <a:r>
              <a:rPr lang="en-US" sz="4000" dirty="0" smtClean="0"/>
              <a:t>  </a:t>
            </a:r>
          </a:p>
          <a:p>
            <a:pPr marL="0" indent="0">
              <a:buNone/>
            </a:pPr>
            <a:r>
              <a:rPr lang="en-US" dirty="0"/>
              <a:t>A form of legal protection given to the creators of "original works of authorship," including literary, dramatic, musical, and artistic works. U.S. copyright law generally gives the author of an original creative work an exclusive right to reproduce (copy) or distribute the original work to the public, create new works based upon the original work, and perform or display the work publicly.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542" y="2556932"/>
            <a:ext cx="662642" cy="802842"/>
          </a:xfrm>
          <a:prstGeom prst="rect">
            <a:avLst/>
          </a:prstGeom>
        </p:spPr>
      </p:pic>
    </p:spTree>
    <p:extLst>
      <p:ext uri="{BB962C8B-B14F-4D97-AF65-F5344CB8AC3E}">
        <p14:creationId xmlns:p14="http://schemas.microsoft.com/office/powerpoint/2010/main" val="12388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normAutofit fontScale="85000" lnSpcReduction="20000"/>
          </a:bodyPr>
          <a:lstStyle/>
          <a:p>
            <a:r>
              <a:rPr lang="en-US" sz="4000" b="1" dirty="0" smtClean="0"/>
              <a:t>Fair Use</a:t>
            </a:r>
          </a:p>
          <a:p>
            <a:pPr marL="0" indent="0">
              <a:buNone/>
            </a:pPr>
            <a:r>
              <a:rPr lang="en-US" sz="4000" dirty="0" smtClean="0"/>
              <a:t>Legal limitation on the exclusive rights granted to copyright owners. Fair use permits a second user to copy part or all of a copyrighted work under certain circumstances, even when the copyright holder has not given permission or even objects to that use of the work</a:t>
            </a:r>
            <a:endParaRPr lang="en-US" sz="4000" b="1" dirty="0" smtClean="0"/>
          </a:p>
          <a:p>
            <a:pPr marL="0" indent="0">
              <a:buNone/>
            </a:pPr>
            <a:endParaRPr lang="en-US" sz="4000" b="1" dirty="0"/>
          </a:p>
        </p:txBody>
      </p:sp>
    </p:spTree>
    <p:extLst>
      <p:ext uri="{BB962C8B-B14F-4D97-AF65-F5344CB8AC3E}">
        <p14:creationId xmlns:p14="http://schemas.microsoft.com/office/powerpoint/2010/main" val="16649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pPr marL="0" indent="0">
              <a:buNone/>
            </a:pPr>
            <a:r>
              <a:rPr lang="en-US" dirty="0" smtClean="0"/>
              <a:t>Considerations that determine “Fair Use”</a:t>
            </a:r>
          </a:p>
          <a:p>
            <a:pPr marL="457200" indent="-457200">
              <a:buFont typeface="+mj-lt"/>
              <a:buAutoNum type="arabicPeriod"/>
            </a:pPr>
            <a:r>
              <a:rPr lang="en-US" dirty="0"/>
              <a:t>the purpose and character of the use of copyrighted </a:t>
            </a:r>
            <a:r>
              <a:rPr lang="en-US" dirty="0" smtClean="0"/>
              <a:t>work</a:t>
            </a:r>
          </a:p>
          <a:p>
            <a:pPr marL="457200" indent="-457200">
              <a:buFont typeface="+mj-lt"/>
              <a:buAutoNum type="arabicPeriod"/>
            </a:pPr>
            <a:r>
              <a:rPr lang="en-US" dirty="0"/>
              <a:t>the nature of the original </a:t>
            </a:r>
            <a:r>
              <a:rPr lang="en-US" dirty="0" smtClean="0"/>
              <a:t>work</a:t>
            </a:r>
          </a:p>
          <a:p>
            <a:pPr marL="457200" indent="-457200">
              <a:buFont typeface="+mj-lt"/>
              <a:buAutoNum type="arabicPeriod"/>
            </a:pPr>
            <a:r>
              <a:rPr lang="en-US" dirty="0"/>
              <a:t>the amount and substantiality of the portion used in relation to the copyrighted work as a </a:t>
            </a:r>
            <a:r>
              <a:rPr lang="en-US" dirty="0" smtClean="0"/>
              <a:t>whole</a:t>
            </a:r>
          </a:p>
          <a:p>
            <a:pPr marL="457200" indent="-457200">
              <a:buFont typeface="+mj-lt"/>
              <a:buAutoNum type="arabicPeriod"/>
            </a:pPr>
            <a:r>
              <a:rPr lang="en-US" dirty="0"/>
              <a:t>the effect of the use upon the potential market for or value of the original work</a:t>
            </a:r>
          </a:p>
        </p:txBody>
      </p:sp>
    </p:spTree>
    <p:extLst>
      <p:ext uri="{BB962C8B-B14F-4D97-AF65-F5344CB8AC3E}">
        <p14:creationId xmlns:p14="http://schemas.microsoft.com/office/powerpoint/2010/main" val="4206280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and Fair Use in the Classroom</a:t>
            </a:r>
            <a:endParaRPr lang="en-US" dirty="0"/>
          </a:p>
        </p:txBody>
      </p:sp>
      <p:sp>
        <p:nvSpPr>
          <p:cNvPr id="3" name="Content Placeholder 2"/>
          <p:cNvSpPr>
            <a:spLocks noGrp="1"/>
          </p:cNvSpPr>
          <p:nvPr>
            <p:ph idx="1"/>
          </p:nvPr>
        </p:nvSpPr>
        <p:spPr/>
        <p:txBody>
          <a:bodyPr/>
          <a:lstStyle/>
          <a:p>
            <a:r>
              <a:rPr lang="en-US" dirty="0" smtClean="0"/>
              <a:t>If we teach kids not to plagiarize or violate copyright laws then we should not do it either.</a:t>
            </a:r>
          </a:p>
          <a:p>
            <a:r>
              <a:rPr lang="en-US" dirty="0" smtClean="0"/>
              <a:t>“Innocent infringement” is illegal. We have a responsibility to know what is legal and illegal in terms of copyright infringement.</a:t>
            </a:r>
          </a:p>
          <a:p>
            <a:r>
              <a:rPr lang="en-US" dirty="0" smtClean="0"/>
              <a:t>Be careful how you use the DVD player and the photocopy machine!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051" y="4992776"/>
            <a:ext cx="1226925" cy="10168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767" y="4859023"/>
            <a:ext cx="1219359" cy="1284347"/>
          </a:xfrm>
          <a:prstGeom prst="rect">
            <a:avLst/>
          </a:prstGeom>
        </p:spPr>
      </p:pic>
    </p:spTree>
    <p:extLst>
      <p:ext uri="{BB962C8B-B14F-4D97-AF65-F5344CB8AC3E}">
        <p14:creationId xmlns:p14="http://schemas.microsoft.com/office/powerpoint/2010/main" val="3537450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r>
              <a:rPr lang="en-US" sz="4000" dirty="0"/>
              <a:t>C</a:t>
            </a:r>
            <a:r>
              <a:rPr lang="en-US" sz="4000" dirty="0" smtClean="0"/>
              <a:t>opyright infringement or Fair Use?</a:t>
            </a:r>
          </a:p>
          <a:p>
            <a:pPr marL="0" indent="0">
              <a:buNone/>
            </a:pPr>
            <a:r>
              <a:rPr lang="en-US" dirty="0" smtClean="0"/>
              <a:t>To celebrate the end of a successful football season, the PTSA is sponsoring Spirit Night in the gymnasium for the students and at XYZ Public School in Anywhere, USA. One of the evening’s activities is to show a movie on the big screen. </a:t>
            </a:r>
            <a:r>
              <a:rPr lang="en-US" dirty="0"/>
              <a:t>A</a:t>
            </a:r>
            <a:r>
              <a:rPr lang="en-US" dirty="0" smtClean="0"/>
              <a:t> teacher/chaperone brings her personal copy of football themed movie </a:t>
            </a:r>
            <a:r>
              <a:rPr lang="en-US" u="sng" dirty="0" smtClean="0"/>
              <a:t>The Blind Side</a:t>
            </a:r>
            <a:r>
              <a:rPr lang="en-US" dirty="0"/>
              <a:t> </a:t>
            </a:r>
            <a:r>
              <a:rPr lang="en-US" dirty="0" smtClean="0"/>
              <a:t>which is shown to all 250 kids in attendance.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582" y="4661647"/>
            <a:ext cx="1197168" cy="1485154"/>
          </a:xfrm>
          <a:prstGeom prst="rect">
            <a:avLst/>
          </a:prstGeom>
        </p:spPr>
      </p:pic>
    </p:spTree>
    <p:extLst>
      <p:ext uri="{BB962C8B-B14F-4D97-AF65-F5344CB8AC3E}">
        <p14:creationId xmlns:p14="http://schemas.microsoft.com/office/powerpoint/2010/main" val="2492104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r>
              <a:rPr lang="en-US" sz="4000" dirty="0"/>
              <a:t>C</a:t>
            </a:r>
            <a:r>
              <a:rPr lang="en-US" sz="4000" dirty="0" smtClean="0"/>
              <a:t>opyright </a:t>
            </a:r>
            <a:r>
              <a:rPr lang="en-US" sz="4000" dirty="0"/>
              <a:t>infringement or Fair Use</a:t>
            </a:r>
            <a:r>
              <a:rPr lang="en-US" sz="4000" dirty="0" smtClean="0"/>
              <a:t>?</a:t>
            </a:r>
            <a:endParaRPr lang="en-US" dirty="0" smtClean="0"/>
          </a:p>
          <a:p>
            <a:pPr marL="0" indent="0">
              <a:buNone/>
            </a:pPr>
            <a:r>
              <a:rPr lang="en-US" dirty="0" smtClean="0"/>
              <a:t>A teacher has a class set of 30 math test prep workbooks. He photocopies one chapter out of the booklet for each of his 150 students.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971" y="4185023"/>
            <a:ext cx="2713022" cy="1351984"/>
          </a:xfrm>
          <a:prstGeom prst="rect">
            <a:avLst/>
          </a:prstGeom>
        </p:spPr>
      </p:pic>
    </p:spTree>
    <p:extLst>
      <p:ext uri="{BB962C8B-B14F-4D97-AF65-F5344CB8AC3E}">
        <p14:creationId xmlns:p14="http://schemas.microsoft.com/office/powerpoint/2010/main" val="407480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r>
              <a:rPr lang="en-US" sz="4000" dirty="0"/>
              <a:t>C</a:t>
            </a:r>
            <a:r>
              <a:rPr lang="en-US" sz="4000" dirty="0" smtClean="0"/>
              <a:t>opyright </a:t>
            </a:r>
            <a:r>
              <a:rPr lang="en-US" sz="4000" dirty="0"/>
              <a:t>infringement or Fair Use</a:t>
            </a:r>
            <a:r>
              <a:rPr lang="en-US" sz="4000" dirty="0" smtClean="0"/>
              <a:t>?</a:t>
            </a:r>
          </a:p>
          <a:p>
            <a:pPr marL="0" indent="0">
              <a:buNone/>
            </a:pPr>
            <a:r>
              <a:rPr lang="en-US" dirty="0" smtClean="0"/>
              <a:t>A teacher rents the DVD of the movie WALL E to show her 5</a:t>
            </a:r>
            <a:r>
              <a:rPr lang="en-US" baseline="30000" dirty="0" smtClean="0"/>
              <a:t>th</a:t>
            </a:r>
            <a:r>
              <a:rPr lang="en-US" dirty="0" smtClean="0"/>
              <a:t> grade class as the culmination of a unit on urbanization and pollution. </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073" y="3999564"/>
            <a:ext cx="2311524" cy="1876304"/>
          </a:xfrm>
          <a:prstGeom prst="rect">
            <a:avLst/>
          </a:prstGeom>
        </p:spPr>
      </p:pic>
    </p:spTree>
    <p:extLst>
      <p:ext uri="{BB962C8B-B14F-4D97-AF65-F5344CB8AC3E}">
        <p14:creationId xmlns:p14="http://schemas.microsoft.com/office/powerpoint/2010/main" val="48381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opyright </a:t>
            </a:r>
            <a:r>
              <a:rPr lang="en-US" dirty="0"/>
              <a:t>and Fair Use in the Classroom</a:t>
            </a:r>
          </a:p>
        </p:txBody>
      </p:sp>
      <p:sp>
        <p:nvSpPr>
          <p:cNvPr id="3" name="Content Placeholder 2"/>
          <p:cNvSpPr>
            <a:spLocks noGrp="1"/>
          </p:cNvSpPr>
          <p:nvPr>
            <p:ph idx="1"/>
          </p:nvPr>
        </p:nvSpPr>
        <p:spPr/>
        <p:txBody>
          <a:bodyPr/>
          <a:lstStyle/>
          <a:p>
            <a:r>
              <a:rPr lang="en-US" sz="4000" dirty="0"/>
              <a:t>C</a:t>
            </a:r>
            <a:r>
              <a:rPr lang="en-US" sz="4000" dirty="0" smtClean="0"/>
              <a:t>opyright </a:t>
            </a:r>
            <a:r>
              <a:rPr lang="en-US" sz="4000" dirty="0"/>
              <a:t>infringement or Fair Use?</a:t>
            </a:r>
          </a:p>
          <a:p>
            <a:pPr marL="0" indent="0">
              <a:buNone/>
            </a:pPr>
            <a:r>
              <a:rPr lang="en-US" dirty="0" smtClean="0"/>
              <a:t>By coincidence, an earth science teacher reads an article in her monthly issue of Scientific American that is closely related to a project her students are currently working on. The short article contains an interesting picture she would like to share with her students, so she photocopies class set of 30 which the students read in class the following day.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615" y="4768316"/>
            <a:ext cx="1372982" cy="1378485"/>
          </a:xfrm>
          <a:prstGeom prst="rect">
            <a:avLst/>
          </a:prstGeom>
        </p:spPr>
      </p:pic>
    </p:spTree>
    <p:extLst>
      <p:ext uri="{BB962C8B-B14F-4D97-AF65-F5344CB8AC3E}">
        <p14:creationId xmlns:p14="http://schemas.microsoft.com/office/powerpoint/2010/main" val="572434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4395</TotalTime>
  <Words>854</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lpstr>Copyright and Fair Use in the Classroom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Copywrite and Fair Use in the Classroom</dc:title>
  <dc:creator>Chris Carlisle</dc:creator>
  <cp:lastModifiedBy>Chris Carlisle</cp:lastModifiedBy>
  <cp:revision>23</cp:revision>
  <dcterms:created xsi:type="dcterms:W3CDTF">2013-10-12T16:06:05Z</dcterms:created>
  <dcterms:modified xsi:type="dcterms:W3CDTF">2015-03-17T12:38:46Z</dcterms:modified>
</cp:coreProperties>
</file>